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96" r:id="rId4"/>
    <p:sldId id="302" r:id="rId5"/>
    <p:sldId id="294" r:id="rId6"/>
    <p:sldId id="298" r:id="rId7"/>
    <p:sldId id="297" r:id="rId8"/>
    <p:sldId id="304" r:id="rId9"/>
    <p:sldId id="301" r:id="rId10"/>
    <p:sldId id="305" r:id="rId11"/>
    <p:sldId id="300" r:id="rId12"/>
    <p:sldId id="299" r:id="rId13"/>
    <p:sldId id="273" r:id="rId14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9E0"/>
    <a:srgbClr val="1F497D"/>
    <a:srgbClr val="FFFFFF"/>
    <a:srgbClr val="007396"/>
    <a:srgbClr val="00205B"/>
    <a:srgbClr val="007398"/>
    <a:srgbClr val="00205E"/>
    <a:srgbClr val="006600"/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5394" autoAdjust="0"/>
  </p:normalViewPr>
  <p:slideViewPr>
    <p:cSldViewPr snapToGrid="0">
      <p:cViewPr varScale="1">
        <p:scale>
          <a:sx n="122" d="100"/>
          <a:sy n="122" d="100"/>
        </p:scale>
        <p:origin x="168" y="96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D. Ingeli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11.11.2025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71474" y="641376"/>
            <a:ext cx="7826863" cy="151566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 </a:t>
            </a:r>
            <a:br>
              <a:rPr lang="cs-CZ" sz="4000" dirty="0"/>
            </a:br>
            <a:br>
              <a:rPr lang="cs-CZ" sz="4000" dirty="0"/>
            </a:br>
            <a:br>
              <a:rPr lang="cs-CZ" sz="2400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473075" y="2269759"/>
            <a:ext cx="6858000" cy="1655762"/>
          </a:xfrm>
        </p:spPr>
        <p:txBody>
          <a:bodyPr/>
          <a:lstStyle/>
          <a:p>
            <a:endParaRPr lang="cs-CZ" dirty="0"/>
          </a:p>
          <a:p>
            <a:r>
              <a:rPr lang="cs-CZ" sz="2000" dirty="0"/>
              <a:t>Ing. Jan Klas</a:t>
            </a:r>
          </a:p>
          <a:p>
            <a:r>
              <a:rPr lang="cs-CZ" sz="2000" dirty="0"/>
              <a:t>generální ředitel</a:t>
            </a:r>
          </a:p>
          <a:p>
            <a:r>
              <a:rPr lang="cs-CZ" sz="2000" dirty="0"/>
              <a:t>11.11. 2025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1E56DA-3916-469A-6142-7A8E8AD6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89" y="346038"/>
            <a:ext cx="3181350" cy="923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11C483-D91D-BD6C-A738-3EE26E72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6" y="528662"/>
            <a:ext cx="919867" cy="5586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7AEE5A-FBE5-8F3D-BC90-9E329DB4853F}"/>
              </a:ext>
            </a:extLst>
          </p:cNvPr>
          <p:cNvSpPr txBox="1"/>
          <p:nvPr/>
        </p:nvSpPr>
        <p:spPr>
          <a:xfrm>
            <a:off x="473075" y="1565301"/>
            <a:ext cx="7131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AKTUÁLNÍ STAV PODNIKU A JEHO VÝVOJ V OBDOBÍ 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2024 - 2025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DD75200-1E50-5DE1-730A-2205AEC68E6E}"/>
              </a:ext>
            </a:extLst>
          </p:cNvPr>
          <p:cNvSpPr/>
          <p:nvPr/>
        </p:nvSpPr>
        <p:spPr>
          <a:xfrm>
            <a:off x="2435468" y="736672"/>
            <a:ext cx="7321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5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</a:t>
            </a:r>
            <a:r>
              <a:rPr lang="cs-CZ" altLang="cs-CZ" sz="2400" b="1" dirty="0">
                <a:solidFill>
                  <a:srgbClr val="00B0F0"/>
                </a:solidFill>
                <a:latin typeface="+mn-lt"/>
              </a:rPr>
              <a:t>TECHNOLOGIE – TOPSKY/SKYBRIDGE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581674-84EA-8BE5-9E72-44431F97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891" y="331865"/>
            <a:ext cx="1052785" cy="1012381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D72AC23-3BFD-2DF2-F4BC-D8E4B37CB6CF}"/>
              </a:ext>
            </a:extLst>
          </p:cNvPr>
          <p:cNvSpPr txBox="1">
            <a:spLocks/>
          </p:cNvSpPr>
          <p:nvPr/>
        </p:nvSpPr>
        <p:spPr bwMode="auto">
          <a:xfrm>
            <a:off x="4481952" y="1344246"/>
            <a:ext cx="11476567" cy="31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61950" indent="-36195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 vytvoření mezinárodní aliance pro společný rozvoj ATM systému </a:t>
            </a:r>
          </a:p>
          <a:p>
            <a:pPr marL="0" indent="0">
              <a:buNone/>
            </a:pPr>
            <a:r>
              <a:rPr lang="cs-CZ" sz="1800" dirty="0"/>
              <a:t>         nové generace,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800" dirty="0"/>
              <a:t>koordinace postupů vůči dodavateli, sjednocení potřeb, priorit</a:t>
            </a:r>
          </a:p>
          <a:p>
            <a:pPr marL="0" indent="0">
              <a:buNone/>
            </a:pPr>
            <a:r>
              <a:rPr lang="cs-CZ" sz="1800" dirty="0"/>
              <a:t>         a vyjednání výhodnějších podmínek,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jednání se společností Thales o možnosti podpisu smlouvy o pořízení </a:t>
            </a:r>
          </a:p>
          <a:p>
            <a:pPr marL="0" indent="0">
              <a:buNone/>
            </a:pPr>
            <a:r>
              <a:rPr lang="cs-CZ" sz="1800" dirty="0"/>
              <a:t>        softwarového upgradu na </a:t>
            </a:r>
            <a:r>
              <a:rPr lang="cs-CZ" sz="1800" dirty="0" err="1"/>
              <a:t>TopSky-One</a:t>
            </a:r>
            <a:r>
              <a:rPr lang="cs-CZ" sz="1800" dirty="0"/>
              <a:t>,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případný podpis smlouvy proběhne</a:t>
            </a: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ke konci roku 2025</a:t>
            </a:r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        p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řípadné nasazení systému </a:t>
            </a:r>
            <a:r>
              <a:rPr lang="cs-CZ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TopSky-One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se předpokládá </a:t>
            </a: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 rok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2032+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  <a:p>
            <a:pPr marL="0" indent="0">
              <a:buFont typeface="Georgia" pitchFamily="18" charset="0"/>
              <a:buNone/>
            </a:pPr>
            <a:endParaRPr 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A7FCEC-16E9-AD48-4C20-0C1C39B68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77" y="1836127"/>
            <a:ext cx="1074091" cy="6341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A11805-EE51-BBA1-3493-D42282E69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61" y="1894907"/>
            <a:ext cx="1165446" cy="6836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838F455-3096-466D-FDAA-EB7929FF1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69" y="1807588"/>
            <a:ext cx="1165446" cy="7709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0EEAB2-E0A5-DE47-3E6E-ABFB9DA0C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30" y="2761271"/>
            <a:ext cx="3967701" cy="274898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51CA4C-1404-C7F8-FD8D-E7CAAC6D6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82" y="238886"/>
            <a:ext cx="1470686" cy="11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0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A0A8049-889F-29BE-95C4-92E9409F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4" y="666939"/>
            <a:ext cx="11476567" cy="12461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dirty="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DRONY – ROLE A MOŽNOSTI PODNIKU NA LETIŠTI PRAHA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solidFill>
                <a:srgbClr val="0066AD"/>
              </a:solidFill>
              <a:latin typeface="Neo Sans Pro"/>
              <a:cs typeface="Calibri" panose="020F0502020204030204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A0D26C6-DAB7-62BF-3BBB-9D186DA3F7F2}"/>
              </a:ext>
            </a:extLst>
          </p:cNvPr>
          <p:cNvSpPr txBox="1">
            <a:spLocks/>
          </p:cNvSpPr>
          <p:nvPr/>
        </p:nvSpPr>
        <p:spPr bwMode="auto">
          <a:xfrm>
            <a:off x="4063118" y="1324643"/>
            <a:ext cx="11407698" cy="31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61950" indent="-36195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 </a:t>
            </a:r>
            <a:r>
              <a:rPr lang="cs-CZ" sz="2000" dirty="0"/>
              <a:t>primární odpovědnost a dohled má provozovatel letiště Praha</a:t>
            </a:r>
          </a:p>
          <a:p>
            <a:pPr marL="0" indent="0">
              <a:buFont typeface="Georgia" pitchFamily="18" charset="0"/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v případě hlášení výskytu dronu mění TWR dráhu v užívání </a:t>
            </a:r>
            <a:endParaRPr lang="cs-CZ" sz="2000" dirty="0">
              <a:solidFill>
                <a:srgbClr val="00A9E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A9E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stanoviště TWR ihned předává informaci cizinecké policii k zajištění akce</a:t>
            </a:r>
            <a:endParaRPr lang="cs-CZ" sz="2000" dirty="0">
              <a:solidFill>
                <a:srgbClr val="00B0F0"/>
              </a:solidFill>
            </a:endParaRPr>
          </a:p>
          <a:p>
            <a:endParaRPr lang="cs-CZ" dirty="0"/>
          </a:p>
          <a:p>
            <a:pPr marL="0" indent="0">
              <a:buFont typeface="Georgia" pitchFamily="18" charset="0"/>
              <a:buNone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852DEF-D565-0F1C-3F77-BFC5685F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20200" y="2073787"/>
            <a:ext cx="2494059" cy="16156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200807-1586-F971-56C0-E4A52CD73769}"/>
              </a:ext>
            </a:extLst>
          </p:cNvPr>
          <p:cNvSpPr txBox="1">
            <a:spLocks/>
          </p:cNvSpPr>
          <p:nvPr/>
        </p:nvSpPr>
        <p:spPr bwMode="auto">
          <a:xfrm>
            <a:off x="3257382" y="3501842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400" dirty="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SYSTÉMOVÉ ŘEŠENÍ 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solidFill>
                <a:srgbClr val="0066AD"/>
              </a:solidFill>
              <a:latin typeface="Neo Sans Pro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D5716-A0E4-0D93-F3AA-96E88FDE3B09}"/>
              </a:ext>
            </a:extLst>
          </p:cNvPr>
          <p:cNvSpPr txBox="1">
            <a:spLocks/>
          </p:cNvSpPr>
          <p:nvPr/>
        </p:nvSpPr>
        <p:spPr bwMode="auto">
          <a:xfrm>
            <a:off x="4063118" y="4268059"/>
            <a:ext cx="11407698" cy="31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61950" indent="-36195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>
                <a:solidFill>
                  <a:schemeClr val="tx1"/>
                </a:solidFill>
              </a:rPr>
              <a:t>NOVÉ -  </a:t>
            </a:r>
            <a:r>
              <a:rPr lang="cs-CZ" sz="2000" dirty="0">
                <a:solidFill>
                  <a:schemeClr val="tx1"/>
                </a:solidFill>
              </a:rPr>
              <a:t>vznik „Výboru pro </a:t>
            </a:r>
            <a:r>
              <a:rPr lang="cs-CZ" sz="2000" dirty="0" err="1">
                <a:solidFill>
                  <a:schemeClr val="tx1"/>
                </a:solidFill>
              </a:rPr>
              <a:t>protidronovou</a:t>
            </a:r>
            <a:r>
              <a:rPr lang="cs-CZ" sz="2000" dirty="0">
                <a:solidFill>
                  <a:schemeClr val="tx1"/>
                </a:solidFill>
              </a:rPr>
              <a:t> ochranu, </a:t>
            </a:r>
            <a:r>
              <a:rPr lang="cs-CZ" sz="2000" dirty="0" err="1">
                <a:solidFill>
                  <a:schemeClr val="tx1"/>
                </a:solidFill>
              </a:rPr>
              <a:t>dronovou</a:t>
            </a:r>
            <a:r>
              <a:rPr lang="cs-CZ" sz="2000" dirty="0">
                <a:solidFill>
                  <a:schemeClr val="tx1"/>
                </a:solidFill>
              </a:rPr>
              <a:t> regulaci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  a 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rozvoj“  za účasti podniku,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meziresortní spolupráce, příprava koncepčních podkladů</a:t>
            </a:r>
          </a:p>
          <a:p>
            <a:pPr marL="0" indent="0">
              <a:buFont typeface="Georgia" pitchFamily="18" charset="0"/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01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37E95CF-B0B1-9EDB-6909-BFDADAF01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1" y="1308100"/>
            <a:ext cx="658425" cy="6157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B02BD8-C94C-0C84-B365-8A80BF2E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1" y="2087831"/>
            <a:ext cx="768163" cy="5121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E5EE45-996B-5062-8DDD-690E46D6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637" y="2776738"/>
            <a:ext cx="627942" cy="5060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1C5AFE-3EE7-5790-5895-59FFECCD8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107" y="3461810"/>
            <a:ext cx="1103472" cy="4267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7E9245-DFB2-5FE2-4D0B-6B3829F83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107" y="3888567"/>
            <a:ext cx="1072989" cy="8596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21D2FF-01C4-5A35-6552-AED161F80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673" y="4684896"/>
            <a:ext cx="685423" cy="6461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135FC97-6961-912E-425D-4924B796C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633" y="1369064"/>
            <a:ext cx="1371719" cy="49381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3DB479E-1196-84A6-0DCB-D3A7C176A024}"/>
              </a:ext>
            </a:extLst>
          </p:cNvPr>
          <p:cNvSpPr/>
          <p:nvPr/>
        </p:nvSpPr>
        <p:spPr>
          <a:xfrm>
            <a:off x="3018633" y="1974060"/>
            <a:ext cx="32750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https://twitter.com/letovyprovoz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593B22A-9C69-2DBE-C4CE-3B3F8F995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633" y="2298365"/>
            <a:ext cx="2999492" cy="4999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7DB4F3-3C2D-4470-4C60-A58AD0D67C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8633" y="2790932"/>
            <a:ext cx="3834716" cy="49381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917CDC4-8F58-7ED6-524E-A0BADA43A7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8633" y="3429000"/>
            <a:ext cx="4621169" cy="393159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AF930998-C4CF-D5F1-4D74-82699B5649D3}"/>
              </a:ext>
            </a:extLst>
          </p:cNvPr>
          <p:cNvSpPr/>
          <p:nvPr/>
        </p:nvSpPr>
        <p:spPr>
          <a:xfrm>
            <a:off x="3129757" y="3995316"/>
            <a:ext cx="63277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https://www.linkedin.com/company/air-navigation-services-of-the-czech-republic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A115EA39-DF17-5332-E97B-BF106773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96" y="469059"/>
            <a:ext cx="5811508" cy="522302"/>
          </a:xfrm>
        </p:spPr>
        <p:txBody>
          <a:bodyPr/>
          <a:lstStyle/>
          <a:p>
            <a:pPr eaLnBrk="1" hangingPunct="1"/>
            <a:r>
              <a:rPr lang="cs-CZ" altLang="cs-CZ" sz="1800" dirty="0">
                <a:latin typeface="Arial" charset="0"/>
                <a:cs typeface="Arial" charset="0"/>
              </a:rPr>
              <a:t>                         </a:t>
            </a:r>
            <a:r>
              <a:rPr lang="cs-CZ" altLang="cs-CZ" sz="2400" dirty="0">
                <a:solidFill>
                  <a:srgbClr val="00A9E0"/>
                </a:solidFill>
                <a:latin typeface="Arial" charset="0"/>
                <a:cs typeface="Arial" charset="0"/>
              </a:rPr>
              <a:t>ZDROJE INFORMACÍ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8E1529C-DBAB-ED08-795F-B8536C6E8D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9757" y="4757994"/>
            <a:ext cx="46211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58399" y="1425603"/>
            <a:ext cx="9144000" cy="1376997"/>
          </a:xfrm>
        </p:spPr>
        <p:txBody>
          <a:bodyPr>
            <a:normAutofit/>
          </a:bodyPr>
          <a:lstStyle/>
          <a:p>
            <a:r>
              <a:rPr lang="cs-CZ" sz="4000" dirty="0"/>
              <a:t>Děkuji a vážím si Vaší důvěry!</a:t>
            </a:r>
          </a:p>
        </p:txBody>
      </p:sp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E10A980-E4DA-9D37-A184-6948F026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" y="896407"/>
            <a:ext cx="688908" cy="7071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52DE8DC-2B35-8B0C-97DC-0C42E774733E}"/>
              </a:ext>
            </a:extLst>
          </p:cNvPr>
          <p:cNvSpPr txBox="1"/>
          <p:nvPr/>
        </p:nvSpPr>
        <p:spPr>
          <a:xfrm>
            <a:off x="1850504" y="1723252"/>
            <a:ext cx="6940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PROVOZ -  téměř návrat k objemu roku 2019, přetrvávají geopolitické vlivy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97F65D-00CA-FF65-2464-8EB8E04E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79" y="2172592"/>
            <a:ext cx="688908" cy="7071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01A6D3-A351-F9AB-3943-B9FF8DDA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50" y="1547970"/>
            <a:ext cx="688908" cy="70719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CE069D-E08B-48A3-A796-6CBA31124F7F}"/>
              </a:ext>
            </a:extLst>
          </p:cNvPr>
          <p:cNvSpPr txBox="1"/>
          <p:nvPr/>
        </p:nvSpPr>
        <p:spPr>
          <a:xfrm>
            <a:off x="1850502" y="2303346"/>
            <a:ext cx="8120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KAPACITA/ZPOŽDĚNÍ – bez problémů, v souladu se stanovenými ukazateli a požadavky zákazníků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48E77E4-7C34-C871-0B9B-A3FE700134CD}"/>
              </a:ext>
            </a:extLst>
          </p:cNvPr>
          <p:cNvSpPr txBox="1"/>
          <p:nvPr/>
        </p:nvSpPr>
        <p:spPr>
          <a:xfrm>
            <a:off x="1850504" y="1111320"/>
            <a:ext cx="6940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BEZPEČNOST -  nejvyšší možná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27D63E5-46CC-D88C-41AE-314B5C70F526}"/>
              </a:ext>
            </a:extLst>
          </p:cNvPr>
          <p:cNvSpPr/>
          <p:nvPr/>
        </p:nvSpPr>
        <p:spPr>
          <a:xfrm>
            <a:off x="1410304" y="288157"/>
            <a:ext cx="8369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          </a:t>
            </a:r>
            <a:r>
              <a:rPr lang="cs-CZ" altLang="cs-CZ" sz="2400" b="1" dirty="0">
                <a:solidFill>
                  <a:srgbClr val="00B0F0"/>
                </a:solidFill>
                <a:latin typeface="+mn-lt"/>
              </a:rPr>
              <a:t>KLÍČOVÉ UKAZATELE   -   NAŠE SITUACE    </a:t>
            </a:r>
            <a:endParaRPr lang="cs-CZ" sz="24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F0B5FB4-A76C-DD47-10E0-06708D4F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08" y="2847497"/>
            <a:ext cx="688908" cy="70719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6CD9B4-5028-1A5D-31CD-57679D0990CC}"/>
              </a:ext>
            </a:extLst>
          </p:cNvPr>
          <p:cNvSpPr txBox="1"/>
          <p:nvPr/>
        </p:nvSpPr>
        <p:spPr>
          <a:xfrm>
            <a:off x="1850501" y="2916404"/>
            <a:ext cx="8120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LIDSKÉ ZDROJE – kontinuální nábor a výcvik na klíčové profese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C9F7F66-D435-9740-B21C-4F6B0854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62" y="3532633"/>
            <a:ext cx="688908" cy="70719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3C6575-3CDD-9F0A-153A-5E47BCD0CA9E}"/>
              </a:ext>
            </a:extLst>
          </p:cNvPr>
          <p:cNvSpPr txBox="1"/>
          <p:nvPr/>
        </p:nvSpPr>
        <p:spPr>
          <a:xfrm>
            <a:off x="1850501" y="3590341"/>
            <a:ext cx="8120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TECHNOLOGIE –  </a:t>
            </a:r>
            <a:r>
              <a:rPr lang="cs-CZ" sz="1600" dirty="0" err="1"/>
              <a:t>TopSky</a:t>
            </a:r>
            <a:r>
              <a:rPr lang="cs-CZ" sz="1600" dirty="0"/>
              <a:t>/</a:t>
            </a:r>
            <a:r>
              <a:rPr lang="cs-CZ" sz="1600" dirty="0" err="1"/>
              <a:t>Skybridge</a:t>
            </a:r>
            <a:r>
              <a:rPr lang="cs-CZ" sz="1600" dirty="0"/>
              <a:t>: spolupráce na hlavním systému s Finskem a Estonskem 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927FDE9-3652-099F-8A49-2D9AD92B54EC}"/>
              </a:ext>
            </a:extLst>
          </p:cNvPr>
          <p:cNvSpPr/>
          <p:nvPr/>
        </p:nvSpPr>
        <p:spPr>
          <a:xfrm>
            <a:off x="1310686" y="4206570"/>
            <a:ext cx="8369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</a:t>
            </a:r>
            <a:r>
              <a:rPr lang="cs-CZ" altLang="cs-CZ" sz="2400" b="1" dirty="0">
                <a:solidFill>
                  <a:srgbClr val="00B0F0"/>
                </a:solidFill>
                <a:latin typeface="+mn-lt"/>
              </a:rPr>
              <a:t>SITUACE V EVROPĚ   </a:t>
            </a:r>
            <a:endParaRPr lang="cs-CZ" sz="24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2DC5955-C1BD-0461-D109-D0152014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68" y="4808682"/>
            <a:ext cx="566406" cy="566406"/>
          </a:xfrm>
          <a:prstGeom prst="rect">
            <a:avLst/>
          </a:prstGeom>
        </p:spPr>
      </p:pic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B0FFA5CB-2FA5-D69D-22C1-29DD08C6F526}"/>
              </a:ext>
            </a:extLst>
          </p:cNvPr>
          <p:cNvSpPr/>
          <p:nvPr/>
        </p:nvSpPr>
        <p:spPr>
          <a:xfrm>
            <a:off x="1310686" y="4948761"/>
            <a:ext cx="321456" cy="286247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A3E2D7C-45C7-32ED-6208-696628BEDAD5}"/>
              </a:ext>
            </a:extLst>
          </p:cNvPr>
          <p:cNvSpPr txBox="1"/>
          <p:nvPr/>
        </p:nvSpPr>
        <p:spPr>
          <a:xfrm>
            <a:off x="1746874" y="4836479"/>
            <a:ext cx="101481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 KAPACITA/ZPOŽDĚNÍ -  výrazné zlepšení, potřeba strukturálních systémových reforem nezbytná</a:t>
            </a:r>
          </a:p>
          <a:p>
            <a:r>
              <a:rPr lang="cs-CZ" sz="1600" dirty="0"/>
              <a:t> první hodnocení roku 2025 z pohledu dopravců*: </a:t>
            </a:r>
            <a:r>
              <a:rPr lang="cs-CZ" sz="1600" i="1" dirty="0">
                <a:solidFill>
                  <a:schemeClr val="bg2"/>
                </a:solidFill>
              </a:rPr>
              <a:t>not </a:t>
            </a:r>
            <a:r>
              <a:rPr lang="cs-CZ" sz="1600" i="1" dirty="0" err="1">
                <a:solidFill>
                  <a:schemeClr val="bg2"/>
                </a:solidFill>
              </a:rPr>
              <a:t>too</a:t>
            </a:r>
            <a:r>
              <a:rPr lang="cs-CZ" sz="1600" i="1" dirty="0">
                <a:solidFill>
                  <a:schemeClr val="bg2"/>
                </a:solidFill>
              </a:rPr>
              <a:t> </a:t>
            </a:r>
            <a:r>
              <a:rPr lang="cs-CZ" sz="1600" i="1" dirty="0" err="1">
                <a:solidFill>
                  <a:schemeClr val="bg2"/>
                </a:solidFill>
              </a:rPr>
              <a:t>bad</a:t>
            </a:r>
            <a:r>
              <a:rPr lang="cs-CZ" sz="1600" i="1" dirty="0">
                <a:solidFill>
                  <a:schemeClr val="bg2"/>
                </a:solidFill>
              </a:rPr>
              <a:t>  vs. very </a:t>
            </a:r>
            <a:r>
              <a:rPr lang="cs-CZ" sz="1600" i="1" dirty="0" err="1">
                <a:solidFill>
                  <a:schemeClr val="bg2"/>
                </a:solidFill>
              </a:rPr>
              <a:t>bad</a:t>
            </a:r>
            <a:r>
              <a:rPr lang="cs-CZ" sz="1600" i="1" dirty="0">
                <a:solidFill>
                  <a:schemeClr val="bg2"/>
                </a:solidFill>
              </a:rPr>
              <a:t> in 2024</a:t>
            </a:r>
          </a:p>
          <a:p>
            <a:endParaRPr lang="cs-CZ" sz="1600" i="1" dirty="0">
              <a:solidFill>
                <a:schemeClr val="bg2"/>
              </a:solidFill>
            </a:endParaRPr>
          </a:p>
          <a:p>
            <a:r>
              <a:rPr lang="cs-CZ" sz="1600" i="1" dirty="0">
                <a:solidFill>
                  <a:schemeClr val="bg2"/>
                </a:solidFill>
              </a:rPr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cs-CZ" sz="1200" dirty="0"/>
              <a:t>* EUROCONTROL</a:t>
            </a:r>
          </a:p>
        </p:txBody>
      </p:sp>
    </p:spTree>
    <p:extLst>
      <p:ext uri="{BB962C8B-B14F-4D97-AF65-F5344CB8AC3E}">
        <p14:creationId xmlns:p14="http://schemas.microsoft.com/office/powerpoint/2010/main" val="6934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DE779B6-34ED-8279-2E1F-1CC60FB6B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9" y="1041494"/>
            <a:ext cx="12191999" cy="477501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DD6AAEE-E98A-1768-CA14-1C2851074635}"/>
              </a:ext>
            </a:extLst>
          </p:cNvPr>
          <p:cNvSpPr/>
          <p:nvPr/>
        </p:nvSpPr>
        <p:spPr>
          <a:xfrm>
            <a:off x="781131" y="2076628"/>
            <a:ext cx="2693589" cy="660788"/>
          </a:xfrm>
          <a:prstGeom prst="rect">
            <a:avLst/>
          </a:prstGeom>
          <a:solidFill>
            <a:schemeClr val="tx2">
              <a:alpha val="68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850 </a:t>
            </a: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</a:rPr>
              <a:t>179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</a:rPr>
              <a:t>pohybů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BFCB3CD-8102-E927-A929-F96E058C49DC}"/>
              </a:ext>
            </a:extLst>
          </p:cNvPr>
          <p:cNvSpPr/>
          <p:nvPr/>
        </p:nvSpPr>
        <p:spPr>
          <a:xfrm>
            <a:off x="812781" y="2898671"/>
            <a:ext cx="2661939" cy="541781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210 000 000 km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E1D304-E973-8EA0-1569-A39B48B9C6AA}"/>
              </a:ext>
            </a:extLst>
          </p:cNvPr>
          <p:cNvSpPr/>
          <p:nvPr/>
        </p:nvSpPr>
        <p:spPr>
          <a:xfrm>
            <a:off x="820775" y="3708664"/>
            <a:ext cx="2645950" cy="541781"/>
          </a:xfrm>
          <a:prstGeom prst="rect">
            <a:avLst/>
          </a:prstGeom>
          <a:solidFill>
            <a:schemeClr val="tx2">
              <a:alpha val="68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110 000 000 MTOW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179F2E9-46BF-6CC5-F4F9-AC8C369D08FF}"/>
              </a:ext>
            </a:extLst>
          </p:cNvPr>
          <p:cNvGrpSpPr/>
          <p:nvPr/>
        </p:nvGrpSpPr>
        <p:grpSpPr>
          <a:xfrm>
            <a:off x="762551" y="4539004"/>
            <a:ext cx="2720884" cy="660788"/>
            <a:chOff x="762237" y="2169369"/>
            <a:chExt cx="3206949" cy="1857587"/>
          </a:xfrm>
          <a:scene3d>
            <a:camera prst="orthographicFront"/>
            <a:lightRig rig="flat" dir="t"/>
          </a:scene3d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D55490E-F041-ACDB-756D-22F685A7902C}"/>
                </a:ext>
              </a:extLst>
            </p:cNvPr>
            <p:cNvSpPr/>
            <p:nvPr/>
          </p:nvSpPr>
          <p:spPr>
            <a:xfrm>
              <a:off x="87320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7122B1D8-7E6D-09AA-D404-BB1E66ABD12B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235 458 ARR/DEP </a:t>
              </a:r>
            </a:p>
          </p:txBody>
        </p: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917B5566-5A41-4200-0EE6-CD29E605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93071"/>
            <a:ext cx="8607425" cy="711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cs-CZ" altLang="en-US" sz="2400" dirty="0">
                <a:solidFill>
                  <a:srgbClr val="00A9E0"/>
                </a:solidFill>
              </a:rPr>
              <a:t>DLOUHODOBÉ SROVNÁNÍ PROVOZU :   2019 - 2025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CD04986-B939-9E0E-DD4E-0658C05BB83A}"/>
              </a:ext>
            </a:extLst>
          </p:cNvPr>
          <p:cNvGrpSpPr/>
          <p:nvPr/>
        </p:nvGrpSpPr>
        <p:grpSpPr>
          <a:xfrm>
            <a:off x="4550665" y="3755785"/>
            <a:ext cx="2534102" cy="563819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A3AAEFE1-164A-4074-EB62-ACA295CF0BE8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3DB9BA-3700-7023-D0F6-4C1429FCAA63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83 000 000 MTOW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D26C406-4704-50CD-C575-CB014C22C668}"/>
              </a:ext>
            </a:extLst>
          </p:cNvPr>
          <p:cNvGrpSpPr/>
          <p:nvPr/>
        </p:nvGrpSpPr>
        <p:grpSpPr>
          <a:xfrm>
            <a:off x="4550665" y="2076628"/>
            <a:ext cx="2534102" cy="660788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DF3484F4-6786-1725-5B7E-437B22C8CC6C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C22D260B-23EA-8ABA-1F31-52C3939C98AB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711 216 </a:t>
              </a: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pohybů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F2845BB2-DA1F-E998-7668-C38AE4C52AAB}"/>
              </a:ext>
            </a:extLst>
          </p:cNvPr>
          <p:cNvGrpSpPr/>
          <p:nvPr/>
        </p:nvGrpSpPr>
        <p:grpSpPr>
          <a:xfrm>
            <a:off x="4574106" y="4539003"/>
            <a:ext cx="2534102" cy="660788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1563149D-1003-DC76-BF91-A14E7DC5A58C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9E42CFA1-C96A-2D88-2671-E4474A0FDC48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210 496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ARR/DEP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ovéPole 3">
            <a:extLst>
              <a:ext uri="{FF2B5EF4-FFF2-40B4-BE49-F238E27FC236}">
                <a16:creationId xmlns:a16="http://schemas.microsoft.com/office/drawing/2014/main" id="{897BD603-5C07-B9C0-65FA-2E6B52F5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19" y="1336528"/>
            <a:ext cx="1439862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E3A1456-50AF-9960-E7CC-37F56D944CB7}"/>
              </a:ext>
            </a:extLst>
          </p:cNvPr>
          <p:cNvSpPr txBox="1"/>
          <p:nvPr/>
        </p:nvSpPr>
        <p:spPr>
          <a:xfrm>
            <a:off x="8966200" y="1352437"/>
            <a:ext cx="1441450" cy="4619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2025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E470F7B-F44C-89B4-D8F2-3CA4F04C745B}"/>
              </a:ext>
            </a:extLst>
          </p:cNvPr>
          <p:cNvGrpSpPr/>
          <p:nvPr/>
        </p:nvGrpSpPr>
        <p:grpSpPr>
          <a:xfrm>
            <a:off x="8498763" y="2076628"/>
            <a:ext cx="2596846" cy="660788"/>
            <a:chOff x="762237" y="2169369"/>
            <a:chExt cx="3335890" cy="1857587"/>
          </a:xfrm>
          <a:scene3d>
            <a:camera prst="orthographicFront"/>
            <a:lightRig rig="flat" dir="t"/>
          </a:scene3d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19217804-5CBF-FA9A-81EF-E967F921FBE3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F97E5874-B79D-EE42-EB59-BE9A9DF1FB2C}"/>
                </a:ext>
              </a:extLst>
            </p:cNvPr>
            <p:cNvSpPr/>
            <p:nvPr/>
          </p:nvSpPr>
          <p:spPr>
            <a:xfrm>
              <a:off x="762237" y="2169369"/>
              <a:ext cx="3335890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785 000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pohybů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1AF55F17-FC1E-A88A-9CA1-3459E6F34A96}"/>
              </a:ext>
            </a:extLst>
          </p:cNvPr>
          <p:cNvGrpSpPr/>
          <p:nvPr/>
        </p:nvGrpSpPr>
        <p:grpSpPr>
          <a:xfrm>
            <a:off x="8498763" y="2872204"/>
            <a:ext cx="2414334" cy="732181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4EC0A02D-F153-0630-567B-E7F5B63B6002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775CDCE4-2C25-E521-494A-DB46F0E4CEC3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183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000 000 km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50F93087-393D-A665-3099-62BFF6E6DC12}"/>
              </a:ext>
            </a:extLst>
          </p:cNvPr>
          <p:cNvGrpSpPr/>
          <p:nvPr/>
        </p:nvGrpSpPr>
        <p:grpSpPr>
          <a:xfrm>
            <a:off x="8479758" y="3705712"/>
            <a:ext cx="2414334" cy="732181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912F7A9C-493C-1E79-ED55-99F2D9AA0A9F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DCE50257-78D3-C6AD-D9DD-0BF50F3FF535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96 000 000 MTOW 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B39D0387-33BA-144E-15E8-0D2F02B25D83}"/>
              </a:ext>
            </a:extLst>
          </p:cNvPr>
          <p:cNvGrpSpPr/>
          <p:nvPr/>
        </p:nvGrpSpPr>
        <p:grpSpPr>
          <a:xfrm>
            <a:off x="8498763" y="4573296"/>
            <a:ext cx="2414334" cy="732181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BAFF0842-82C8-D401-71B6-4F5E0C49549E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E7AFE990-2C20-6539-D6BF-0E46F5DDDEFE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lang="cs-CZ" b="1" dirty="0">
                  <a:solidFill>
                    <a:prstClr val="white"/>
                  </a:solidFill>
                  <a:latin typeface="Calibri"/>
                </a:rPr>
                <a:t>228 000 ARR/DEP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5DB1BF57-D2B9-95E4-481D-8D05FFA8C324}"/>
              </a:ext>
            </a:extLst>
          </p:cNvPr>
          <p:cNvCxnSpPr>
            <a:cxnSpLocks/>
          </p:cNvCxnSpPr>
          <p:nvPr/>
        </p:nvCxnSpPr>
        <p:spPr>
          <a:xfrm>
            <a:off x="3474720" y="2407022"/>
            <a:ext cx="1075945" cy="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8C10276E-A5FB-9763-7361-43AE669DD96C}"/>
              </a:ext>
            </a:extLst>
          </p:cNvPr>
          <p:cNvCxnSpPr>
            <a:cxnSpLocks/>
          </p:cNvCxnSpPr>
          <p:nvPr/>
        </p:nvCxnSpPr>
        <p:spPr>
          <a:xfrm flipV="1">
            <a:off x="3483435" y="3169561"/>
            <a:ext cx="1067230" cy="30443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AFBC6C17-EE1E-554A-576E-D297F71F05CA}"/>
              </a:ext>
            </a:extLst>
          </p:cNvPr>
          <p:cNvCxnSpPr>
            <a:cxnSpLocks/>
          </p:cNvCxnSpPr>
          <p:nvPr/>
        </p:nvCxnSpPr>
        <p:spPr>
          <a:xfrm>
            <a:off x="3483435" y="3979554"/>
            <a:ext cx="1067230" cy="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FF83A5A-D57B-6338-9B73-85B0983605F2}"/>
              </a:ext>
            </a:extLst>
          </p:cNvPr>
          <p:cNvCxnSpPr>
            <a:cxnSpLocks/>
          </p:cNvCxnSpPr>
          <p:nvPr/>
        </p:nvCxnSpPr>
        <p:spPr>
          <a:xfrm>
            <a:off x="3474720" y="4840832"/>
            <a:ext cx="1067230" cy="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DB135503-FB15-CBF8-72D7-0D3B5F5339F5}"/>
              </a:ext>
            </a:extLst>
          </p:cNvPr>
          <p:cNvCxnSpPr>
            <a:cxnSpLocks/>
          </p:cNvCxnSpPr>
          <p:nvPr/>
        </p:nvCxnSpPr>
        <p:spPr>
          <a:xfrm>
            <a:off x="7108208" y="4070560"/>
            <a:ext cx="1313416" cy="1134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16E798E1-F1FA-0E1E-04E4-BEA839E5F57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048207" y="3238294"/>
            <a:ext cx="1450556" cy="1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D95CBE3E-EFF0-CE49-812C-150049414FFF}"/>
              </a:ext>
            </a:extLst>
          </p:cNvPr>
          <p:cNvCxnSpPr>
            <a:cxnSpLocks/>
          </p:cNvCxnSpPr>
          <p:nvPr/>
        </p:nvCxnSpPr>
        <p:spPr>
          <a:xfrm>
            <a:off x="7084767" y="2407022"/>
            <a:ext cx="1336857" cy="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DDE60147-5FE5-478E-1159-5141DA26B7EC}"/>
              </a:ext>
            </a:extLst>
          </p:cNvPr>
          <p:cNvCxnSpPr>
            <a:cxnSpLocks/>
          </p:cNvCxnSpPr>
          <p:nvPr/>
        </p:nvCxnSpPr>
        <p:spPr>
          <a:xfrm flipV="1">
            <a:off x="7084767" y="4840832"/>
            <a:ext cx="1413996" cy="28565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206B93E6-33F3-A763-98C4-C5056A8C0FA3}"/>
              </a:ext>
            </a:extLst>
          </p:cNvPr>
          <p:cNvSpPr txBox="1"/>
          <p:nvPr/>
        </p:nvSpPr>
        <p:spPr>
          <a:xfrm>
            <a:off x="5120432" y="1373145"/>
            <a:ext cx="1441450" cy="4619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202</a:t>
            </a:r>
            <a:r>
              <a:rPr lang="cs-CZ" sz="2400" b="1" dirty="0">
                <a:solidFill>
                  <a:prstClr val="white"/>
                </a:solidFill>
              </a:rPr>
              <a:t>4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0066F8D8-7E41-BE13-7365-D800C6B973AF}"/>
              </a:ext>
            </a:extLst>
          </p:cNvPr>
          <p:cNvGrpSpPr/>
          <p:nvPr/>
        </p:nvGrpSpPr>
        <p:grpSpPr>
          <a:xfrm>
            <a:off x="4624662" y="2890730"/>
            <a:ext cx="2414334" cy="732181"/>
            <a:chOff x="762237" y="2169369"/>
            <a:chExt cx="3095979" cy="1857587"/>
          </a:xfrm>
          <a:scene3d>
            <a:camera prst="orthographicFront"/>
            <a:lightRig rig="flat" dir="t"/>
          </a:scene3d>
        </p:grpSpPr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D9B8A1B5-F92D-4C9F-9B1E-9AA35607CDE6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1D0334B2-6FB2-475D-6F64-11E5115642C9}"/>
                </a:ext>
              </a:extLst>
            </p:cNvPr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168 000 000 km</a:t>
              </a:r>
              <a:endPara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7" name="Obrázek 66">
            <a:extLst>
              <a:ext uri="{FF2B5EF4-FFF2-40B4-BE49-F238E27FC236}">
                <a16:creationId xmlns:a16="http://schemas.microsoft.com/office/drawing/2014/main" id="{B917F742-0D13-3A6C-E10D-4A51A05D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849" y="33106"/>
            <a:ext cx="983655" cy="8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4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F55C2B9-A179-61D8-A2CE-439AB4EBFB6E}"/>
              </a:ext>
            </a:extLst>
          </p:cNvPr>
          <p:cNvSpPr/>
          <p:nvPr/>
        </p:nvSpPr>
        <p:spPr>
          <a:xfrm>
            <a:off x="844062" y="482914"/>
            <a:ext cx="10300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5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NAŠI ZÁKAZNÍCI: SROVNÁNÍ LEDEN - ZÁŘÍ 2025 VS. 2024 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60F1B88-2503-E23F-7052-9D4EA871295E}"/>
              </a:ext>
            </a:extLst>
          </p:cNvPr>
          <p:cNvSpPr/>
          <p:nvPr/>
        </p:nvSpPr>
        <p:spPr>
          <a:xfrm>
            <a:off x="2237562" y="1085539"/>
            <a:ext cx="6795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TOP 5 LETEČTÍ DOPRAVCI -  VÝVOJ VE FIR PRAHA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087000-261E-7FD4-9824-E03CF838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819" y="278163"/>
            <a:ext cx="983655" cy="871165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90BC0B6-2CEC-2D06-6B90-683BCB162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81998"/>
              </p:ext>
            </p:extLst>
          </p:nvPr>
        </p:nvGraphicFramePr>
        <p:xfrm>
          <a:off x="1563077" y="1534276"/>
          <a:ext cx="7931414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810228" imgH="1343025" progId="Excel.Sheet.12">
                  <p:embed/>
                </p:oleObj>
              </mc:Choice>
              <mc:Fallback>
                <p:oleObj name="Worksheet" r:id="rId3" imgW="5810228" imgH="13430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237F4C64-AB10-49AE-8262-449424E25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3077" y="1534276"/>
                        <a:ext cx="7931414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017700C-AC15-A552-B33D-E34BF67DF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075" y="3763947"/>
            <a:ext cx="7931413" cy="16200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DE7F95-C640-5018-2274-A261B3B25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878" y="5383959"/>
            <a:ext cx="6797629" cy="42066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D5F47A0-5046-7795-A5A6-726830495C2E}"/>
              </a:ext>
            </a:extLst>
          </p:cNvPr>
          <p:cNvSpPr/>
          <p:nvPr/>
        </p:nvSpPr>
        <p:spPr>
          <a:xfrm>
            <a:off x="1831414" y="3412573"/>
            <a:ext cx="7394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TOP 5 LETEČTÍ DOPRAVCI - MEZIROČNÍ VÝVOJ NA LETIŠTÍCH ČESKÉ</a:t>
            </a:r>
            <a:r>
              <a:rPr kumimoji="0" lang="cs-CZ" altLang="cs-CZ" sz="1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REPUBLIKY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69159C0-5A4C-E282-0F9E-247BA933B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6344" y="1402145"/>
            <a:ext cx="1349900" cy="69157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ACE5475-C665-071F-0ADE-4E4A9C82E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5836" y="2091835"/>
            <a:ext cx="1463040" cy="3931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6EECACB-DD69-1C1A-5218-2BEFADA2B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3713" y="2694694"/>
            <a:ext cx="1715163" cy="2972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57D06A8-A0FD-85B3-B3BD-C71D0C453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7386" y="3277916"/>
            <a:ext cx="1538984" cy="33803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392A4EC-F053-8B16-5478-2520FDA811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3572" y="3882809"/>
            <a:ext cx="1289477" cy="2417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E2980CF-B5CA-A038-E469-D74FE2D013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0105" y="4279570"/>
            <a:ext cx="2052147" cy="5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CA418EC-0CF2-799C-9BC4-771D4ADD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96" y="896144"/>
            <a:ext cx="11476567" cy="12461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dirty="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KAPACITA FIR PRAHA – LÉTO 2025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solidFill>
                <a:srgbClr val="0066AD"/>
              </a:solidFill>
              <a:latin typeface="Neo Sans Pro"/>
              <a:cs typeface="Calibri" panose="020F050202020403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F709896-6CA4-F9C1-C8DE-3DB11966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09" y="2009471"/>
            <a:ext cx="11476567" cy="3113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úspěšné dokončení optimalizace rozdělení českého vzdušného prostoru,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rozdělení kvalifikací řídících letového provozu na jednotlivé sektorové skupiny,</a:t>
            </a:r>
          </a:p>
          <a:p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hlavní řídící systém podniku </a:t>
            </a:r>
            <a:r>
              <a:rPr lang="cs-CZ" sz="2000" dirty="0" err="1"/>
              <a:t>TopSky</a:t>
            </a:r>
            <a:r>
              <a:rPr lang="cs-CZ" sz="2000" dirty="0"/>
              <a:t> je stabilní a naplňuje všechny požadavky na stabilitu a kapacitu,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maximální úroveň zpoždění stanovená pro Českou republiku v roce 2025 ve </a:t>
            </a:r>
            <a:r>
              <a:rPr lang="cs-CZ" sz="2000" b="1" dirty="0"/>
              <a:t>výši 0,19 minuty na </a:t>
            </a:r>
            <a:r>
              <a:rPr lang="cs-CZ" sz="2000" dirty="0"/>
              <a:t>provedený let pro letní sezónu nebyla překročena.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BE7CF1-B3F9-9310-C0D4-88410C2F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891" y="331865"/>
            <a:ext cx="1052785" cy="10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B6702B-B528-27E2-669C-03040266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D6E6480-CB63-4E68-8D65-6A12B38E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487" y="243398"/>
            <a:ext cx="104860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B5CD60-4940-9588-4027-C7EFD47DE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5" y="1566688"/>
            <a:ext cx="11476037" cy="388764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A777B5E-729B-390C-938A-2A7626804AB4}"/>
              </a:ext>
            </a:extLst>
          </p:cNvPr>
          <p:cNvSpPr txBox="1"/>
          <p:nvPr/>
        </p:nvSpPr>
        <p:spPr>
          <a:xfrm>
            <a:off x="1234831" y="798848"/>
            <a:ext cx="1063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A9E0"/>
                </a:solidFill>
              </a:rPr>
              <a:t>SCHOPNOST ANSP V EVROPĚ SNIŽOVAT NEDOSTATEK KAPACITY V EVROPĚ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C96B69-95B9-247F-9E64-3EDD2C76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6" y="1478764"/>
            <a:ext cx="10309230" cy="4633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A8286B-83B7-D45E-4069-E4227DB07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767" y="4628417"/>
            <a:ext cx="1257665" cy="232752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3BF0FFF-F91C-FF5F-2709-997B684E24B5}"/>
              </a:ext>
            </a:extLst>
          </p:cNvPr>
          <p:cNvCxnSpPr>
            <a:cxnSpLocks/>
          </p:cNvCxnSpPr>
          <p:nvPr/>
        </p:nvCxnSpPr>
        <p:spPr>
          <a:xfrm>
            <a:off x="10261599" y="4040552"/>
            <a:ext cx="0" cy="476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D423DF85-C44E-BB13-CAA0-E642DBBE0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169" y="139570"/>
            <a:ext cx="1052785" cy="10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1BC56-CFCE-3E79-97AE-0F974BAF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14BFF23-0BD4-B665-E39D-FF43391C0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21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B5E377B-8BAC-2EE4-5776-60A77D6C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680" y="298660"/>
            <a:ext cx="104860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1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CA418EC-0CF2-799C-9BC4-771D4ADD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431" y="499678"/>
            <a:ext cx="11476567" cy="12461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dirty="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SITUACE V EVROPĚ – NEJSILNĚJŠÍ PROVOZNÍ TÝDEN </a:t>
            </a:r>
            <a:br>
              <a:rPr lang="cs-CZ" sz="2400" dirty="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7 – 13. ČERVENEC 2025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solidFill>
                <a:srgbClr val="0066AD"/>
              </a:solidFill>
              <a:latin typeface="Neo Sans Pro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8FF8B1C-1E94-73B4-B0B2-8B86146C9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615" y="238343"/>
            <a:ext cx="802087" cy="808919"/>
          </a:xfrm>
          <a:prstGeom prst="rect">
            <a:avLst/>
          </a:prstGeom>
        </p:spPr>
      </p:pic>
      <p:sp>
        <p:nvSpPr>
          <p:cNvPr id="3" name="Znak násobení 2">
            <a:extLst>
              <a:ext uri="{FF2B5EF4-FFF2-40B4-BE49-F238E27FC236}">
                <a16:creationId xmlns:a16="http://schemas.microsoft.com/office/drawing/2014/main" id="{BA2AF167-44B4-2FFD-80DD-23299AEFCDD3}"/>
              </a:ext>
            </a:extLst>
          </p:cNvPr>
          <p:cNvSpPr/>
          <p:nvPr/>
        </p:nvSpPr>
        <p:spPr>
          <a:xfrm>
            <a:off x="11220930" y="499678"/>
            <a:ext cx="321456" cy="286247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71F43B6-CEC1-8FED-053A-5C026760D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938" y="1330276"/>
            <a:ext cx="2438400" cy="4211783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4D7C36-84F9-9D68-ADEE-C3C12EEDC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774" y="1371600"/>
            <a:ext cx="5314950" cy="41148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A795A40-8C6A-884A-7584-63AE329F6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724" y="2083242"/>
            <a:ext cx="4038554" cy="326003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74EBD39-5762-570C-5050-2684DFFFF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524" y="1437731"/>
            <a:ext cx="3190329" cy="42862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D5D0F2F-3776-AF24-6F99-1DB72B5E3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1022" y="145312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3837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5670</TotalTime>
  <Words>503</Words>
  <Application>Microsoft Office PowerPoint</Application>
  <PresentationFormat>Širokoúhlá obrazovka</PresentationFormat>
  <Paragraphs>75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Georgia</vt:lpstr>
      <vt:lpstr>Neo Sans Pro</vt:lpstr>
      <vt:lpstr>PPT Prezentace CZ -  nové logo</vt:lpstr>
      <vt:lpstr>Worksheet</vt:lpstr>
      <vt:lpstr>       </vt:lpstr>
      <vt:lpstr>Prezentace aplikace PowerPoint</vt:lpstr>
      <vt:lpstr>  DLOUHODOBÉ SROVNÁNÍ PROVOZU :   2019 - 2025</vt:lpstr>
      <vt:lpstr>Prezentace aplikace PowerPoint</vt:lpstr>
      <vt:lpstr>                                         KAPACITA FIR PRAHA – LÉTO 2025  </vt:lpstr>
      <vt:lpstr>Prezentace aplikace PowerPoint</vt:lpstr>
      <vt:lpstr>Prezentace aplikace PowerPoint</vt:lpstr>
      <vt:lpstr>Prezentace aplikace PowerPoint</vt:lpstr>
      <vt:lpstr>                                         SITUACE V EVROPĚ – NEJSILNĚJŠÍ PROVOZNÍ TÝDEN                                                                                                               7 – 13. ČERVENEC 2025  </vt:lpstr>
      <vt:lpstr>Prezentace aplikace PowerPoint</vt:lpstr>
      <vt:lpstr>                                      DRONY – ROLE A MOŽNOSTI PODNIKU NA LETIŠTI PRAHA  </vt:lpstr>
      <vt:lpstr>                         ZDROJE INFORMACÍ</vt:lpstr>
      <vt:lpstr>Děkuji a vážím si Vaší důvěry!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KLIMA Richard</cp:lastModifiedBy>
  <cp:revision>511</cp:revision>
  <cp:lastPrinted>2025-11-11T07:42:00Z</cp:lastPrinted>
  <dcterms:created xsi:type="dcterms:W3CDTF">2016-04-27T12:53:02Z</dcterms:created>
  <dcterms:modified xsi:type="dcterms:W3CDTF">2025-11-11T07:42:13Z</dcterms:modified>
</cp:coreProperties>
</file>